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6"/>
  </p:notesMasterIdLst>
  <p:sldIdLst>
    <p:sldId id="256" r:id="rId2"/>
    <p:sldId id="263" r:id="rId3"/>
    <p:sldId id="268" r:id="rId4"/>
    <p:sldId id="267" r:id="rId5"/>
  </p:sldIdLst>
  <p:sldSz cx="6858000" cy="9144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83" d="100"/>
          <a:sy n="83" d="100"/>
        </p:scale>
        <p:origin x="3030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LISIS-1\Desktop\TRANSPARENCIA%20ARCHIVOS\Transparencia%20Original\GRAFICAS%20PARA%20TTO%20ABRIL%2020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LISIS-1\Desktop\TRANSPARENCIA%20ARCHIVOS\Transparencia%20Original\GRAFICAS%20PARA%20TTO%20ABRIL%20201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LISIS-1\Desktop\TRANSPARENCIA%20ARCHIVOS\Transparencia%20Original\GRAFICAS%20PARA%20TTO%20ABRIL%2020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LISIS-1\Desktop\TRANSPARENCIA%20ARCHIVOS\Transparencia%20Original\GRAFICAS%20PARA%20TTO%20ABRIL%20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'TIPOS DE ACC'!$AL$20</c:f>
              <c:strCache>
                <c:ptCount val="1"/>
                <c:pt idx="0">
                  <c:v>TOTAL DE ACCIDENTES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'TIPOS DE ACC'!$AK$21:$AK$28</c:f>
              <c:strCache>
                <c:ptCount val="8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DE FRENTE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VOLCADURA</c:v>
                </c:pt>
              </c:strCache>
            </c:strRef>
          </c:cat>
          <c:val>
            <c:numRef>
              <c:f>'TIPOS DE ACC'!$AL$21:$AL$28</c:f>
              <c:numCache>
                <c:formatCode>General</c:formatCode>
                <c:ptCount val="8"/>
                <c:pt idx="0">
                  <c:v>4</c:v>
                </c:pt>
                <c:pt idx="1">
                  <c:v>3</c:v>
                </c:pt>
                <c:pt idx="2">
                  <c:v>16</c:v>
                </c:pt>
                <c:pt idx="3">
                  <c:v>2</c:v>
                </c:pt>
                <c:pt idx="4">
                  <c:v>10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008376"/>
        <c:axId val="431009944"/>
      </c:barChart>
      <c:catAx>
        <c:axId val="431008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MX"/>
          </a:p>
        </c:txPr>
        <c:crossAx val="431009944"/>
        <c:crosses val="autoZero"/>
        <c:auto val="1"/>
        <c:lblAlgn val="ctr"/>
        <c:lblOffset val="100"/>
        <c:noMultiLvlLbl val="0"/>
      </c:catAx>
      <c:valAx>
        <c:axId val="4310099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1008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'TIPOS DE ACC'!$AK$21</c:f>
              <c:strCache>
                <c:ptCount val="1"/>
                <c:pt idx="0">
                  <c:v>ALCANCE</c:v>
                </c:pt>
              </c:strCache>
            </c:strRef>
          </c:tx>
          <c:invertIfNegative val="0"/>
          <c:cat>
            <c:strRef>
              <c:f>'TIPOS DE ACC'!$AL$20:$AO$20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ACC'!$AL$21:$AO$21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'TIPOS DE ACC'!$AK$22</c:f>
              <c:strCache>
                <c:ptCount val="1"/>
                <c:pt idx="0">
                  <c:v>ATROPELLO</c:v>
                </c:pt>
              </c:strCache>
            </c:strRef>
          </c:tx>
          <c:invertIfNegative val="0"/>
          <c:cat>
            <c:strRef>
              <c:f>'TIPOS DE ACC'!$AL$20:$AO$20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ACC'!$AL$22:$AO$22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'TIPOS DE ACC'!$AK$23</c:f>
              <c:strCache>
                <c:ptCount val="1"/>
                <c:pt idx="0">
                  <c:v>CRUCERO</c:v>
                </c:pt>
              </c:strCache>
            </c:strRef>
          </c:tx>
          <c:invertIfNegative val="0"/>
          <c:cat>
            <c:strRef>
              <c:f>'TIPOS DE ACC'!$AL$20:$AO$20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ACC'!$AL$23:$AO$23</c:f>
              <c:numCache>
                <c:formatCode>General</c:formatCode>
                <c:ptCount val="4"/>
                <c:pt idx="0">
                  <c:v>16</c:v>
                </c:pt>
                <c:pt idx="1">
                  <c:v>7</c:v>
                </c:pt>
                <c:pt idx="2">
                  <c:v>9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'TIPOS DE ACC'!$AK$24</c:f>
              <c:strCache>
                <c:ptCount val="1"/>
                <c:pt idx="0">
                  <c:v>DE FRENTE</c:v>
                </c:pt>
              </c:strCache>
            </c:strRef>
          </c:tx>
          <c:invertIfNegative val="0"/>
          <c:cat>
            <c:strRef>
              <c:f>'TIPOS DE ACC'!$AL$20:$AO$20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ACC'!$AL$24:$AO$24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'TIPOS DE ACC'!$AK$25</c:f>
              <c:strCache>
                <c:ptCount val="1"/>
                <c:pt idx="0">
                  <c:v>ESTRELLAMIENTO</c:v>
                </c:pt>
              </c:strCache>
            </c:strRef>
          </c:tx>
          <c:invertIfNegative val="0"/>
          <c:cat>
            <c:strRef>
              <c:f>'TIPOS DE ACC'!$AL$20:$AO$20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ACC'!$AL$25:$AO$25</c:f>
              <c:numCache>
                <c:formatCode>General</c:formatCode>
                <c:ptCount val="4"/>
                <c:pt idx="0">
                  <c:v>10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5"/>
          <c:order val="5"/>
          <c:tx>
            <c:strRef>
              <c:f>'TIPOS DE ACC'!$AK$26</c:f>
              <c:strCache>
                <c:ptCount val="1"/>
                <c:pt idx="0">
                  <c:v>FRONTAL</c:v>
                </c:pt>
              </c:strCache>
            </c:strRef>
          </c:tx>
          <c:invertIfNegative val="0"/>
          <c:cat>
            <c:strRef>
              <c:f>'TIPOS DE ACC'!$AL$20:$AO$20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ACC'!$AL$26:$AO$26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'TIPOS DE ACC'!$AK$27</c:f>
              <c:strCache>
                <c:ptCount val="1"/>
                <c:pt idx="0">
                  <c:v>LATERAL</c:v>
                </c:pt>
              </c:strCache>
            </c:strRef>
          </c:tx>
          <c:invertIfNegative val="0"/>
          <c:cat>
            <c:strRef>
              <c:f>'TIPOS DE ACC'!$AL$20:$AO$20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ACC'!$AL$27:$AO$27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7"/>
          <c:order val="7"/>
          <c:tx>
            <c:strRef>
              <c:f>'TIPOS DE ACC'!$AK$28</c:f>
              <c:strCache>
                <c:ptCount val="1"/>
                <c:pt idx="0">
                  <c:v>VOLCADURA</c:v>
                </c:pt>
              </c:strCache>
            </c:strRef>
          </c:tx>
          <c:invertIfNegative val="0"/>
          <c:cat>
            <c:strRef>
              <c:f>'TIPOS DE ACC'!$AL$20:$AO$20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ACC'!$AL$28:$AO$28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009160"/>
        <c:axId val="431007984"/>
      </c:barChart>
      <c:catAx>
        <c:axId val="431009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31007984"/>
        <c:crosses val="autoZero"/>
        <c:auto val="1"/>
        <c:lblAlgn val="ctr"/>
        <c:lblOffset val="100"/>
        <c:noMultiLvlLbl val="0"/>
      </c:catAx>
      <c:valAx>
        <c:axId val="431007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1009160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735848526955953E-2"/>
          <c:y val="0"/>
          <c:w val="0.9002641514730445"/>
          <c:h val="0.71106456692913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CONDUCTOR!$H$64</c:f>
              <c:strCache>
                <c:ptCount val="1"/>
                <c:pt idx="0">
                  <c:v>EBRIEDAD COMPLETA</c:v>
                </c:pt>
              </c:strCache>
            </c:strRef>
          </c:tx>
          <c:invertIfNegative val="0"/>
          <c:cat>
            <c:strRef>
              <c:f>CONDUCTOR!$I$63:$L$63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CONDUCTOR!$I$64:$L$64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CONDUCTOR!$H$65</c:f>
              <c:strCache>
                <c:ptCount val="1"/>
                <c:pt idx="0">
                  <c:v>EBRIEDAD INCOMPLETA</c:v>
                </c:pt>
              </c:strCache>
            </c:strRef>
          </c:tx>
          <c:invertIfNegative val="0"/>
          <c:cat>
            <c:strRef>
              <c:f>CONDUCTOR!$I$63:$L$63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CONDUCTOR!$I$65:$L$65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CONDUCTOR!$H$66</c:f>
              <c:strCache>
                <c:ptCount val="1"/>
                <c:pt idx="0">
                  <c:v>NO EBRIEDAD</c:v>
                </c:pt>
              </c:strCache>
            </c:strRef>
          </c:tx>
          <c:invertIfNegative val="0"/>
          <c:cat>
            <c:strRef>
              <c:f>CONDUCTOR!$I$63:$L$63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CONDUCTOR!$I$66:$L$66</c:f>
              <c:numCache>
                <c:formatCode>General</c:formatCode>
                <c:ptCount val="4"/>
                <c:pt idx="0">
                  <c:v>30</c:v>
                </c:pt>
                <c:pt idx="1">
                  <c:v>10</c:v>
                </c:pt>
                <c:pt idx="2">
                  <c:v>14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CONDUCTOR!$H$67</c:f>
              <c:strCache>
                <c:ptCount val="1"/>
                <c:pt idx="0">
                  <c:v>SE DESCONOCE</c:v>
                </c:pt>
              </c:strCache>
            </c:strRef>
          </c:tx>
          <c:invertIfNegative val="0"/>
          <c:cat>
            <c:strRef>
              <c:f>CONDUCTOR!$I$63:$L$63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CONDUCTOR!$I$67:$L$67</c:f>
              <c:numCache>
                <c:formatCode>General</c:formatCode>
                <c:ptCount val="4"/>
                <c:pt idx="0">
                  <c:v>9</c:v>
                </c:pt>
                <c:pt idx="1">
                  <c:v>3</c:v>
                </c:pt>
                <c:pt idx="2">
                  <c:v>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665936"/>
        <c:axId val="226664760"/>
      </c:barChart>
      <c:catAx>
        <c:axId val="22666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6664760"/>
        <c:crosses val="autoZero"/>
        <c:auto val="1"/>
        <c:lblAlgn val="ctr"/>
        <c:lblOffset val="100"/>
        <c:noMultiLvlLbl val="0"/>
      </c:catAx>
      <c:valAx>
        <c:axId val="226664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6665936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CLASIFICACIÓN Y CUANTIFICACIÓN </a:t>
            </a:r>
          </a:p>
          <a:p>
            <a:pPr>
              <a:defRPr/>
            </a:pPr>
            <a:r>
              <a:rPr lang="es-MX"/>
              <a:t>POR DÍA DE LA SEMANA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'DIAS DE LA SEM'!$B$4:$B$10</c:f>
              <c:strCache>
                <c:ptCount val="7"/>
                <c:pt idx="0">
                  <c:v>LUNES</c:v>
                </c:pt>
                <c:pt idx="1">
                  <c:v>MARTES</c:v>
                </c:pt>
                <c:pt idx="2">
                  <c:v>MIÉRCOLES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  <c:pt idx="6">
                  <c:v>DOMINGO</c:v>
                </c:pt>
              </c:strCache>
            </c:strRef>
          </c:cat>
          <c:val>
            <c:numRef>
              <c:f>'DIAS DE LA SEM'!$O$4:$O$10</c:f>
              <c:numCache>
                <c:formatCode>General</c:formatCode>
                <c:ptCount val="7"/>
                <c:pt idx="0">
                  <c:v>9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8</c:v>
                </c:pt>
                <c:pt idx="5">
                  <c:v>8</c:v>
                </c:pt>
                <c:pt idx="6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825224"/>
        <c:axId val="433271280"/>
      </c:barChart>
      <c:catAx>
        <c:axId val="431825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MX"/>
          </a:p>
        </c:txPr>
        <c:crossAx val="433271280"/>
        <c:crosses val="autoZero"/>
        <c:auto val="1"/>
        <c:lblAlgn val="ctr"/>
        <c:lblOffset val="100"/>
        <c:noMultiLvlLbl val="0"/>
      </c:catAx>
      <c:valAx>
        <c:axId val="4332712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1825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D1623B-3DFF-434D-B3A7-B89DEF87E96A}" type="datetimeFigureOut">
              <a:rPr lang="es-MX" smtClean="0"/>
              <a:pPr/>
              <a:t>21/06/2017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8E0832-1092-4527-B734-DC4083A1874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9829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97100" y="696913"/>
            <a:ext cx="2616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799F5-6343-41DC-AB3F-EAD02F668938}" type="slidenum">
              <a:rPr lang="es-MX" smtClean="0"/>
              <a:pPr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4627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21/06/2017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21/06/2017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21/06/2017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21/06/2017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21/06/2017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21/06/2017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21/06/2017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21/06/2017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21/06/2017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21/06/2017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21/06/2017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3BD02-C8BD-4257-8E5F-13E51ECBC2CB}" type="datetimeFigureOut">
              <a:rPr lang="es-MX" smtClean="0"/>
              <a:pPr/>
              <a:t>21/06/2017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PORTADA 1.jpg"/>
          <p:cNvPicPr>
            <a:picLocks noChangeAspect="1"/>
          </p:cNvPicPr>
          <p:nvPr/>
        </p:nvPicPr>
        <p:blipFill>
          <a:blip r:embed="rId3" cstate="print"/>
          <a:srcRect l="6688" t="6871" r="3538" b="12075"/>
          <a:stretch>
            <a:fillRect/>
          </a:stretch>
        </p:blipFill>
        <p:spPr>
          <a:xfrm>
            <a:off x="458670" y="285720"/>
            <a:ext cx="6156684" cy="457203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282825" y="8143900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ABRIL 2012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77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2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2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ÍNDICES DE TRÁNSITO CORRESPONDIENTES DEL  01 AL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30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ABRIL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2012</a:t>
            </a:r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Esta gráfica se incluye la clasificación de accidentes ocurridos durante el mes de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ABRIL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28604" y="8501090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Cabe destacar de esta grafica que los accidentes con lesionados y muertos  quedan de oficio a disposición del Ministerio Publico.</a:t>
            </a:r>
          </a:p>
        </p:txBody>
      </p:sp>
      <p:graphicFrame>
        <p:nvGraphicFramePr>
          <p:cNvPr id="10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321051"/>
              </p:ext>
            </p:extLst>
          </p:nvPr>
        </p:nvGraphicFramePr>
        <p:xfrm>
          <a:off x="108692" y="2299764"/>
          <a:ext cx="6441769" cy="2115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639902"/>
              </p:ext>
            </p:extLst>
          </p:nvPr>
        </p:nvGraphicFramePr>
        <p:xfrm>
          <a:off x="-63388" y="4755691"/>
          <a:ext cx="6984776" cy="374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2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2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751256"/>
              </p:ext>
            </p:extLst>
          </p:nvPr>
        </p:nvGraphicFramePr>
        <p:xfrm>
          <a:off x="0" y="1784117"/>
          <a:ext cx="6536815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2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2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45923"/>
              </p:ext>
            </p:extLst>
          </p:nvPr>
        </p:nvGraphicFramePr>
        <p:xfrm>
          <a:off x="124518" y="3203848"/>
          <a:ext cx="638132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86</Words>
  <Application>Microsoft Office PowerPoint</Application>
  <PresentationFormat>Presentación en pantalla (4:3)</PresentationFormat>
  <Paragraphs>49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Hogar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Junior</dc:creator>
  <cp:lastModifiedBy>ANALISIS-1</cp:lastModifiedBy>
  <cp:revision>108</cp:revision>
  <cp:lastPrinted>2013-04-09T01:32:33Z</cp:lastPrinted>
  <dcterms:created xsi:type="dcterms:W3CDTF">2013-05-04T00:53:54Z</dcterms:created>
  <dcterms:modified xsi:type="dcterms:W3CDTF">2017-06-21T08:24:59Z</dcterms:modified>
</cp:coreProperties>
</file>